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4" r:id="rId16"/>
    <p:sldId id="271" r:id="rId17"/>
    <p:sldId id="272" r:id="rId18"/>
    <p:sldId id="307" r:id="rId19"/>
    <p:sldId id="308" r:id="rId20"/>
    <p:sldId id="306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4" r:id="rId42"/>
    <p:sldId id="305" r:id="rId43"/>
    <p:sldId id="273" r:id="rId44"/>
    <p:sldId id="30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DC4B3-088A-4725-87FE-6B5378DAA7FD}" type="datetimeFigureOut">
              <a:rPr lang="en-IN" smtClean="0"/>
              <a:t>23-02-2020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7BBD2-CD74-44CA-9B7D-73AE0CB1AC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32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 – expensive,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A8BA3-BDBC-4524-8BC9-7D28077C945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6A2A29-5D03-4BDA-8643-470E0E29DCCA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D1FDF7E-3E57-4160-921D-70F61F956F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479964"/>
            <a:ext cx="6477000" cy="138499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ISA South-zone PG Assembly -2020</a:t>
            </a:r>
          </a:p>
          <a:p>
            <a:pPr algn="ctr"/>
            <a:endParaRPr lang="en-US" sz="28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COIMBATORE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244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7035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ookman Old Style" panose="02050604050505020204" pitchFamily="18" charset="0"/>
              </a:rPr>
              <a:t>Q 15: Is the history of previous surgery or </a:t>
            </a:r>
          </a:p>
          <a:p>
            <a:r>
              <a:rPr lang="en-US" sz="2400" b="1" dirty="0" smtClean="0">
                <a:latin typeface="Bookman Old Style" panose="02050604050505020204" pitchFamily="18" charset="0"/>
              </a:rPr>
              <a:t>childbirth important in this case? 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521" y="3637654"/>
            <a:ext cx="7973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Q16: Why Atrial fibrillation is common in Mitral stenosis?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8762" y="2209800"/>
            <a:ext cx="6266459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Yes .Definitely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It will give an idea about the effort tolerance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of the patient 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613564"/>
            <a:ext cx="8021748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As the left atrium is stretched and dilated, the conducting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s</a:t>
            </a:r>
            <a:r>
              <a:rPr lang="en-US" sz="2000" b="1" dirty="0" smtClean="0">
                <a:latin typeface="Bookman Old Style" panose="02050604050505020204" pitchFamily="18" charset="0"/>
              </a:rPr>
              <a:t>ystem is also affected leading to increased automaticity.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748337"/>
            <a:ext cx="177704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24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6219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Q17: What is the impact of Atrial fibrillation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on the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haemo</a:t>
            </a:r>
            <a:r>
              <a:rPr lang="en-US" sz="2000" b="1" dirty="0" smtClean="0">
                <a:latin typeface="Bookman Old Style" panose="02050604050505020204" pitchFamily="18" charset="0"/>
              </a:rPr>
              <a:t>-dynamics?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015871"/>
            <a:ext cx="5793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Q18: How will you clinically diagnose AF?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1218" y="4975454"/>
            <a:ext cx="5489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19: What are the ECG findings of AF?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982" y="1676400"/>
            <a:ext cx="7856638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The atrial contribution to the ventricular filling is lost.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As there is stasis of blood in the left atrium,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thrombus develops in it.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362" y="3551549"/>
            <a:ext cx="5742278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Heart rate more than 130 bpm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Irregularly irregular pulse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Pulse deficit more than 10 per minute.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6582" y="5562600"/>
            <a:ext cx="6858000" cy="92333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Bookman Old Style" panose="02050604050505020204" pitchFamily="18" charset="0"/>
              </a:rPr>
              <a:t>Irregular </a:t>
            </a:r>
            <a:r>
              <a:rPr lang="en-GB" b="1" dirty="0">
                <a:latin typeface="Bookman Old Style" panose="02050604050505020204" pitchFamily="18" charset="0"/>
              </a:rPr>
              <a:t>rhythm</a:t>
            </a:r>
            <a:r>
              <a:rPr lang="en-GB" b="1" dirty="0" smtClean="0">
                <a:latin typeface="Bookman Old Style" panose="02050604050505020204" pitchFamily="18" charset="0"/>
              </a:rPr>
              <a:t>, </a:t>
            </a:r>
            <a:r>
              <a:rPr lang="en-GB" b="1" dirty="0">
                <a:latin typeface="Bookman Old Style" panose="02050604050505020204" pitchFamily="18" charset="0"/>
              </a:rPr>
              <a:t>absence of distinct P-waves, </a:t>
            </a:r>
            <a:r>
              <a:rPr lang="en-GB" b="1" dirty="0" smtClean="0">
                <a:latin typeface="Bookman Old Style" panose="02050604050505020204" pitchFamily="18" charset="0"/>
              </a:rPr>
              <a:t>presence </a:t>
            </a:r>
            <a:r>
              <a:rPr lang="en-GB" b="1" dirty="0">
                <a:latin typeface="Bookman Old Style" panose="02050604050505020204" pitchFamily="18" charset="0"/>
              </a:rPr>
              <a:t>of f-waves </a:t>
            </a:r>
            <a:r>
              <a:rPr lang="en-GB" b="1" dirty="0" smtClean="0">
                <a:latin typeface="Bookman Old Style" panose="02050604050505020204" pitchFamily="18" charset="0"/>
              </a:rPr>
              <a:t>and rapid </a:t>
            </a:r>
            <a:r>
              <a:rPr lang="en-GB" b="1" dirty="0">
                <a:latin typeface="Bookman Old Style" panose="02050604050505020204" pitchFamily="18" charset="0"/>
              </a:rPr>
              <a:t>ventricular rhythm (in the vast majority of cases &gt;100 beats per minute).</a:t>
            </a:r>
            <a:endParaRPr lang="en-US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3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1164" y="4007353"/>
            <a:ext cx="7534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21: What are the complications of Atrial fibrillation?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164" y="762000"/>
            <a:ext cx="4137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20 : How will you treat AF?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8872" y="1524000"/>
            <a:ext cx="7822975" cy="193899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Bookman Old Style" panose="02050604050505020204" pitchFamily="18" charset="0"/>
              </a:rPr>
              <a:t>Pharmacological- reverting to sinus rhythm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000" b="1" dirty="0" smtClean="0">
                <a:latin typeface="Bookman Old Style" panose="02050604050505020204" pitchFamily="18" charset="0"/>
              </a:rPr>
              <a:t>	control of ventricular response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latin typeface="Bookman Old Style" panose="02050604050505020204" pitchFamily="18" charset="0"/>
              </a:rPr>
              <a:t>Amiodarone,Flecainide,Diltiazem,beta</a:t>
            </a: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blockers,sotalol</a:t>
            </a:r>
            <a:endParaRPr lang="en-US" sz="2000" b="1" dirty="0" smtClean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err="1" smtClean="0">
                <a:latin typeface="Bookman Old Style" panose="02050604050505020204" pitchFamily="18" charset="0"/>
              </a:rPr>
              <a:t>Metaprolol,Esmolol,verapamil</a:t>
            </a:r>
            <a:endParaRPr lang="en-US" sz="2000" b="1" dirty="0" smtClean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Bookman Old Style" panose="02050604050505020204" pitchFamily="18" charset="0"/>
              </a:rPr>
              <a:t>Digoxin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Bookman Old Style" panose="02050604050505020204" pitchFamily="18" charset="0"/>
              </a:rPr>
              <a:t>Electrical-elective cardioversion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800600"/>
            <a:ext cx="4753224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Worsening of right heart failure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Thromboembolic phenomenon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744" y="5769119"/>
            <a:ext cx="177704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97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291" y="838200"/>
            <a:ext cx="6232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22: Why warfarin in initiated in this case? 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971800"/>
            <a:ext cx="7114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23: What is the mechanism of action of warfarin?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7085" y="4648200"/>
            <a:ext cx="6833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24: How will you reverse the action of warfarin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in an emergency situation?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533298"/>
            <a:ext cx="6728124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To prevent thrombus formation in Left atrium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Anticoagulation reduces the incidence of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stroke and systemic embolism 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71455"/>
            <a:ext cx="8536311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Bookman Old Style" panose="02050604050505020204" pitchFamily="18" charset="0"/>
              </a:rPr>
              <a:t>The enzyme vitamin K epoxide </a:t>
            </a:r>
            <a:r>
              <a:rPr lang="en-US" sz="2000" b="1" dirty="0" smtClean="0">
                <a:latin typeface="Bookman Old Style" panose="02050604050505020204" pitchFamily="18" charset="0"/>
              </a:rPr>
              <a:t>reductase is inhibited thereby 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p</a:t>
            </a:r>
            <a:r>
              <a:rPr lang="en-US" sz="2000" b="1" dirty="0" smtClean="0">
                <a:latin typeface="Bookman Old Style" panose="02050604050505020204" pitchFamily="18" charset="0"/>
              </a:rPr>
              <a:t>reventing the formation of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vit.K</a:t>
            </a: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dependant</a:t>
            </a:r>
            <a:r>
              <a:rPr lang="en-US" sz="2000" b="1" dirty="0" smtClean="0">
                <a:latin typeface="Bookman Old Style" panose="02050604050505020204" pitchFamily="18" charset="0"/>
              </a:rPr>
              <a:t> clotting factors  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586" y="5522463"/>
            <a:ext cx="7366119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Reversal is done by replenishing the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vit.K</a:t>
            </a: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dependant</a:t>
            </a: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clotting factors (II,VII,IX &amp; X) by transfusing FFP or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Prothrombin complex concentrate. 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34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3624" y="3581400"/>
            <a:ext cx="52966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26: What are the main features you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will look for in chest X-ray?</a:t>
            </a:r>
          </a:p>
          <a:p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942945"/>
            <a:ext cx="7625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25 : What are the main investigations you will order?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3625" y="1828800"/>
            <a:ext cx="7505581" cy="147732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Investigations to confirm the diagnosis</a:t>
            </a:r>
          </a:p>
          <a:p>
            <a:r>
              <a:rPr lang="en-US" b="1" dirty="0">
                <a:latin typeface="Bookman Old Style" panose="02050604050505020204" pitchFamily="18" charset="0"/>
              </a:rPr>
              <a:t>	 </a:t>
            </a:r>
            <a:r>
              <a:rPr lang="en-US" b="1" dirty="0" smtClean="0">
                <a:latin typeface="Bookman Old Style" panose="02050604050505020204" pitchFamily="18" charset="0"/>
              </a:rPr>
              <a:t>        to know about the severity of cardiac problem</a:t>
            </a:r>
          </a:p>
          <a:p>
            <a:r>
              <a:rPr lang="en-US" b="1" dirty="0">
                <a:latin typeface="Bookman Old Style" panose="02050604050505020204" pitchFamily="18" charset="0"/>
              </a:rPr>
              <a:t>	 </a:t>
            </a:r>
            <a:r>
              <a:rPr lang="en-US" b="1" dirty="0" smtClean="0">
                <a:latin typeface="Bookman Old Style" panose="02050604050505020204" pitchFamily="18" charset="0"/>
              </a:rPr>
              <a:t>        to know about the occurrence of complications</a:t>
            </a:r>
          </a:p>
          <a:p>
            <a:r>
              <a:rPr lang="en-US" b="1" dirty="0">
                <a:latin typeface="Bookman Old Style" panose="02050604050505020204" pitchFamily="18" charset="0"/>
              </a:rPr>
              <a:t>	 </a:t>
            </a:r>
            <a:r>
              <a:rPr lang="en-US" b="1" dirty="0" smtClean="0">
                <a:latin typeface="Bookman Old Style" panose="02050604050505020204" pitchFamily="18" charset="0"/>
              </a:rPr>
              <a:t>        to know about her effort tolerance</a:t>
            </a:r>
          </a:p>
          <a:p>
            <a:r>
              <a:rPr lang="en-US" b="1" dirty="0">
                <a:latin typeface="Bookman Old Style" panose="02050604050505020204" pitchFamily="18" charset="0"/>
              </a:rPr>
              <a:t>	 </a:t>
            </a:r>
            <a:r>
              <a:rPr lang="en-US" b="1" dirty="0" smtClean="0">
                <a:latin typeface="Bookman Old Style" panose="02050604050505020204" pitchFamily="18" charset="0"/>
              </a:rPr>
              <a:t>        to know about adequacy of coagulation power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6442" y="4857974"/>
            <a:ext cx="7059946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Bookman Old Style" panose="02050604050505020204" pitchFamily="18" charset="0"/>
              </a:rPr>
              <a:t>Cardiomegaly,Features</a:t>
            </a:r>
            <a:r>
              <a:rPr lang="en-US" sz="2000" b="1" dirty="0" smtClean="0">
                <a:latin typeface="Bookman Old Style" panose="02050604050505020204" pitchFamily="18" charset="0"/>
              </a:rPr>
              <a:t> of pulmonary hypertension,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features of cardiac failure, calcification of valves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748337"/>
            <a:ext cx="177704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89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78470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1382280"/>
            <a:ext cx="7544594" cy="163121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Bookman Old Style" panose="02050604050505020204" pitchFamily="18" charset="0"/>
              </a:rPr>
              <a:t>Kerley</a:t>
            </a:r>
            <a:r>
              <a:rPr lang="en-GB" sz="2000" b="1" dirty="0" smtClean="0">
                <a:latin typeface="Bookman Old Style" panose="02050604050505020204" pitchFamily="18" charset="0"/>
              </a:rPr>
              <a:t> B- </a:t>
            </a:r>
            <a:r>
              <a:rPr lang="en-GB" sz="2000" b="1" dirty="0">
                <a:latin typeface="Bookman Old Style" panose="02050604050505020204" pitchFamily="18" charset="0"/>
              </a:rPr>
              <a:t>thin lines 1-2 cm in length in the periphery of the lung(s). They are perpendicular to the pleural surface and extend out to it. They represent thickened </a:t>
            </a:r>
            <a:r>
              <a:rPr lang="en-GB" sz="2000" b="1" dirty="0" err="1">
                <a:latin typeface="Bookman Old Style" panose="02050604050505020204" pitchFamily="18" charset="0"/>
              </a:rPr>
              <a:t>subpleural</a:t>
            </a:r>
            <a:r>
              <a:rPr lang="en-GB" sz="2000" b="1" dirty="0">
                <a:latin typeface="Bookman Old Style" panose="02050604050505020204" pitchFamily="18" charset="0"/>
              </a:rPr>
              <a:t> interlobular septa and are usually seen at the lung bases</a:t>
            </a:r>
            <a:r>
              <a:rPr lang="en-GB" sz="2000" b="1" dirty="0"/>
              <a:t>. 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907472" y="3276600"/>
            <a:ext cx="6864927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 err="1">
                <a:latin typeface="Bookman Old Style" panose="02050604050505020204" pitchFamily="18" charset="0"/>
              </a:rPr>
              <a:t>Kerley</a:t>
            </a:r>
            <a:r>
              <a:rPr lang="en-GB" sz="2000" b="1" dirty="0">
                <a:latin typeface="Bookman Old Style" panose="02050604050505020204" pitchFamily="18" charset="0"/>
              </a:rPr>
              <a:t> C lines are short lines which do not reach the pleura 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9503" y="4114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Bookman Old Style" panose="02050604050505020204" pitchFamily="18" charset="0"/>
              </a:rPr>
              <a:t>Q </a:t>
            </a:r>
            <a:r>
              <a:rPr lang="en-US" sz="2000" b="1" dirty="0" smtClean="0">
                <a:latin typeface="Bookman Old Style" panose="02050604050505020204" pitchFamily="18" charset="0"/>
              </a:rPr>
              <a:t>28: </a:t>
            </a:r>
            <a:r>
              <a:rPr lang="en-US" sz="2000" b="1" dirty="0">
                <a:latin typeface="Bookman Old Style" panose="02050604050505020204" pitchFamily="18" charset="0"/>
              </a:rPr>
              <a:t>What will be evidence of huge left atrial enlargement in the chest </a:t>
            </a:r>
            <a:r>
              <a:rPr lang="en-US" sz="2000" b="1" dirty="0" smtClean="0">
                <a:latin typeface="Bookman Old Style" panose="02050604050505020204" pitchFamily="18" charset="0"/>
              </a:rPr>
              <a:t>X-ray?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044359"/>
            <a:ext cx="8367996" cy="132343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Bookman Old Style" panose="02050604050505020204" pitchFamily="18" charset="0"/>
              </a:rPr>
              <a:t>Left atrial enlargement approaching the right heart border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( Shadow within the shadow)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err="1" smtClean="0">
                <a:latin typeface="Bookman Old Style" panose="02050604050505020204" pitchFamily="18" charset="0"/>
              </a:rPr>
              <a:t>Oesophageal</a:t>
            </a:r>
            <a:r>
              <a:rPr lang="en-US" sz="2000" b="1" dirty="0" smtClean="0">
                <a:latin typeface="Bookman Old Style" panose="02050604050505020204" pitchFamily="18" charset="0"/>
              </a:rPr>
              <a:t> indentation in the LAO view.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Bookman Old Style" panose="02050604050505020204" pitchFamily="18" charset="0"/>
              </a:rPr>
              <a:t>Widening of carinal angle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5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527" y="3657600"/>
            <a:ext cx="7612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30: What are the findings you have to look for in the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pre-operative echocardiogram?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891" y="762000"/>
            <a:ext cx="5016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29: What is “</a:t>
            </a:r>
            <a:r>
              <a:rPr lang="en-US" sz="2000" b="1" dirty="0" err="1">
                <a:latin typeface="Bookman Old Style" panose="02050604050505020204" pitchFamily="18" charset="0"/>
              </a:rPr>
              <a:t>O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rtner’s</a:t>
            </a:r>
            <a:r>
              <a:rPr lang="en-US" sz="2000" b="1" dirty="0" smtClean="0">
                <a:latin typeface="Bookman Old Style" panose="02050604050505020204" pitchFamily="18" charset="0"/>
              </a:rPr>
              <a:t> syndrome”?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752600"/>
            <a:ext cx="6957354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Recurrent laryngeal nerve palsy occurring because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o</a:t>
            </a:r>
            <a:r>
              <a:rPr lang="en-US" sz="2000" b="1" dirty="0" smtClean="0">
                <a:latin typeface="Bookman Old Style" panose="02050604050505020204" pitchFamily="18" charset="0"/>
              </a:rPr>
              <a:t>f huge dilated left atrium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648200"/>
            <a:ext cx="7101624" cy="132343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Chamber hypertrophy,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valvular</a:t>
            </a:r>
            <a:r>
              <a:rPr lang="en-US" sz="2000" b="1" dirty="0" smtClean="0">
                <a:latin typeface="Bookman Old Style" panose="02050604050505020204" pitchFamily="18" charset="0"/>
              </a:rPr>
              <a:t> surface area,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presence of atrial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thrombus,Calcification</a:t>
            </a:r>
            <a:r>
              <a:rPr lang="en-US" sz="2000" b="1" dirty="0" smtClean="0">
                <a:latin typeface="Bookman Old Style" panose="02050604050505020204" pitchFamily="18" charset="0"/>
              </a:rPr>
              <a:t> of valves,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presence of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regurgitation,Transvalvular</a:t>
            </a:r>
            <a:r>
              <a:rPr lang="en-US" sz="2000" b="1" dirty="0" smtClean="0">
                <a:latin typeface="Bookman Old Style" panose="02050604050505020204" pitchFamily="18" charset="0"/>
              </a:rPr>
              <a:t> gradient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and pulmonary artery pressure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3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8194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Bookman Old Style" panose="02050604050505020204" pitchFamily="18" charset="0"/>
              </a:rPr>
              <a:t>Q </a:t>
            </a:r>
            <a:r>
              <a:rPr lang="en-US" sz="2400" b="1" dirty="0" smtClean="0">
                <a:latin typeface="Bookman Old Style" panose="02050604050505020204" pitchFamily="18" charset="0"/>
              </a:rPr>
              <a:t>31: </a:t>
            </a:r>
            <a:r>
              <a:rPr lang="en-US" sz="2400" b="1" dirty="0">
                <a:latin typeface="Bookman Old Style" panose="02050604050505020204" pitchFamily="18" charset="0"/>
              </a:rPr>
              <a:t>What are the important factors you will consider before giving fitness for surgery </a:t>
            </a:r>
            <a:r>
              <a:rPr lang="en-US" sz="2400" b="1" dirty="0" smtClean="0">
                <a:latin typeface="Bookman Old Style" panose="02050604050505020204" pitchFamily="18" charset="0"/>
              </a:rPr>
              <a:t>in </a:t>
            </a:r>
            <a:r>
              <a:rPr lang="en-US" sz="2400" b="1" dirty="0">
                <a:latin typeface="Bookman Old Style" panose="02050604050505020204" pitchFamily="18" charset="0"/>
              </a:rPr>
              <a:t>this patient?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748337"/>
            <a:ext cx="177704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2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will you grade Mitral Stenosis?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SEVERE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Mean Pressure</a:t>
                      </a:r>
                      <a:r>
                        <a:rPr lang="en-US" b="1" baseline="0" dirty="0" smtClean="0"/>
                        <a:t> Gradient (mmHg)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Pressure</a:t>
                      </a:r>
                      <a:r>
                        <a:rPr lang="en-US" b="1" baseline="0" dirty="0" smtClean="0"/>
                        <a:t> Half Time (ms)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&gt;220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Mitral Valve</a:t>
                      </a:r>
                      <a:r>
                        <a:rPr lang="en-US" b="1" baseline="0" dirty="0" smtClean="0"/>
                        <a:t> Area (cm2)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&gt;1.5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1-1.5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Systolic Pulmonary Artery Pressure</a:t>
                      </a:r>
                      <a:r>
                        <a:rPr lang="en-US" b="1" baseline="0" dirty="0" smtClean="0"/>
                        <a:t> (mmHg)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78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pressure half time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3581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Time required for the peak pressure to decrease half of its value</a:t>
            </a:r>
          </a:p>
          <a:p>
            <a:r>
              <a:rPr lang="en-US" dirty="0" smtClean="0"/>
              <a:t>Decaying velocity traced across the MV in diastole</a:t>
            </a:r>
          </a:p>
          <a:p>
            <a:r>
              <a:rPr lang="en-US" dirty="0" smtClean="0"/>
              <a:t>  MV area = 220/ PHT </a:t>
            </a:r>
          </a:p>
          <a:p>
            <a:pPr>
              <a:buNone/>
            </a:pPr>
            <a:r>
              <a:rPr lang="en-US" dirty="0" smtClean="0"/>
              <a:t>        (220/220 = 1 cm²)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371600"/>
            <a:ext cx="3445174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Bookman Old Style" panose="02050604050505020204" pitchFamily="18" charset="0"/>
              </a:rPr>
              <a:t>CASE SCENERIO: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9170" y="2743200"/>
            <a:ext cx="60132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Bookman Old Style" panose="02050604050505020204" pitchFamily="18" charset="0"/>
              </a:rPr>
              <a:t>A 35 year old woman </a:t>
            </a:r>
            <a:endParaRPr lang="en-US" sz="2400" b="1" dirty="0" smtClean="0">
              <a:latin typeface="Bookman Old Style" panose="02050604050505020204" pitchFamily="18" charset="0"/>
            </a:endParaRPr>
          </a:p>
          <a:p>
            <a:r>
              <a:rPr lang="en-US" sz="2400" b="1" dirty="0" smtClean="0">
                <a:latin typeface="Bookman Old Style" panose="02050604050505020204" pitchFamily="18" charset="0"/>
              </a:rPr>
              <a:t>Rheumatic </a:t>
            </a:r>
            <a:r>
              <a:rPr lang="en-US" sz="2400" b="1" dirty="0">
                <a:latin typeface="Bookman Old Style" panose="02050604050505020204" pitchFamily="18" charset="0"/>
              </a:rPr>
              <a:t>mitral stenosis, </a:t>
            </a:r>
            <a:endParaRPr lang="en-US" sz="2400" b="1" dirty="0" smtClean="0">
              <a:latin typeface="Bookman Old Style" panose="02050604050505020204" pitchFamily="18" charset="0"/>
            </a:endParaRPr>
          </a:p>
          <a:p>
            <a:r>
              <a:rPr lang="en-US" sz="2400" b="1" dirty="0" smtClean="0">
                <a:latin typeface="Bookman Old Style" panose="02050604050505020204" pitchFamily="18" charset="0"/>
              </a:rPr>
              <a:t>atrial </a:t>
            </a:r>
            <a:r>
              <a:rPr lang="en-US" sz="2400" b="1" dirty="0">
                <a:latin typeface="Bookman Old Style" panose="02050604050505020204" pitchFamily="18" charset="0"/>
              </a:rPr>
              <a:t>fibrillation, </a:t>
            </a:r>
            <a:endParaRPr lang="en-US" sz="2400" b="1" dirty="0" smtClean="0">
              <a:latin typeface="Bookman Old Style" panose="02050604050505020204" pitchFamily="18" charset="0"/>
            </a:endParaRPr>
          </a:p>
          <a:p>
            <a:r>
              <a:rPr lang="en-US" sz="2400" b="1" dirty="0" smtClean="0">
                <a:latin typeface="Bookman Old Style" panose="02050604050505020204" pitchFamily="18" charset="0"/>
              </a:rPr>
              <a:t>on </a:t>
            </a:r>
            <a:r>
              <a:rPr lang="en-US" sz="2400" b="1" dirty="0">
                <a:latin typeface="Bookman Old Style" panose="02050604050505020204" pitchFamily="18" charset="0"/>
              </a:rPr>
              <a:t>warfarin </a:t>
            </a:r>
            <a:endParaRPr lang="en-US" sz="2400" b="1" dirty="0" smtClean="0">
              <a:latin typeface="Bookman Old Style" panose="02050604050505020204" pitchFamily="18" charset="0"/>
            </a:endParaRPr>
          </a:p>
          <a:p>
            <a:r>
              <a:rPr lang="en-US" sz="2400" b="1" dirty="0" smtClean="0">
                <a:latin typeface="Bookman Old Style" panose="02050604050505020204" pitchFamily="18" charset="0"/>
              </a:rPr>
              <a:t>posted </a:t>
            </a:r>
            <a:r>
              <a:rPr lang="en-US" sz="2400" b="1" dirty="0">
                <a:latin typeface="Bookman Old Style" panose="02050604050505020204" pitchFamily="18" charset="0"/>
              </a:rPr>
              <a:t>for abdominal hysterectomy.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5638798"/>
            <a:ext cx="2157557" cy="1212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4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the cardiac grid in MS?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657600"/>
            <a:ext cx="6934200" cy="304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Avoid </a:t>
            </a:r>
            <a:r>
              <a:rPr lang="en-US" sz="2800" b="1" dirty="0"/>
              <a:t>tachycardia. </a:t>
            </a:r>
            <a:endParaRPr lang="en-US" sz="2800" b="1" dirty="0" smtClean="0"/>
          </a:p>
          <a:p>
            <a:r>
              <a:rPr lang="en-US" sz="2800" b="1" dirty="0" smtClean="0"/>
              <a:t>Maintain </a:t>
            </a:r>
            <a:r>
              <a:rPr lang="en-US" sz="2800" b="1" dirty="0"/>
              <a:t>sinus </a:t>
            </a:r>
            <a:r>
              <a:rPr lang="en-US" sz="2800" b="1" dirty="0" smtClean="0"/>
              <a:t>rhythm</a:t>
            </a:r>
            <a:endParaRPr lang="en-US" sz="2800" b="1" dirty="0"/>
          </a:p>
          <a:p>
            <a:r>
              <a:rPr lang="en-US" sz="2800" b="1" dirty="0" smtClean="0"/>
              <a:t>Avoid </a:t>
            </a:r>
            <a:r>
              <a:rPr lang="en-US" sz="2800" b="1" dirty="0"/>
              <a:t>large, rapid falls in SVR. </a:t>
            </a:r>
          </a:p>
          <a:p>
            <a:r>
              <a:rPr lang="en-US" sz="2800" b="1" dirty="0" smtClean="0"/>
              <a:t>Avoid </a:t>
            </a:r>
            <a:r>
              <a:rPr lang="en-US" sz="2800" b="1" dirty="0" err="1"/>
              <a:t>hypovolemia</a:t>
            </a:r>
            <a:r>
              <a:rPr lang="en-US" sz="2800" b="1" dirty="0"/>
              <a:t> and fluid overload. </a:t>
            </a:r>
          </a:p>
          <a:p>
            <a:r>
              <a:rPr lang="en-US" sz="2800" b="1" dirty="0" smtClean="0"/>
              <a:t>Avoid </a:t>
            </a:r>
            <a:r>
              <a:rPr lang="en-US" sz="2800" b="1" dirty="0"/>
              <a:t>factors that may increase pulmonary artery pressure (PAP)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38200" y="1600200"/>
          <a:ext cx="7924800" cy="213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0"/>
                <a:gridCol w="1295400"/>
                <a:gridCol w="1524000"/>
                <a:gridCol w="1687690"/>
                <a:gridCol w="1207910"/>
                <a:gridCol w="10668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LV PRELOAD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HEART RATE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RHYTHM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CONTRACTILITY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SVR  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PVR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ym typeface="Symbol"/>
                        </a:rPr>
                        <a:t> Maintain</a:t>
                      </a:r>
                      <a:r>
                        <a:rPr lang="en-US" sz="2000" b="1" baseline="0" dirty="0" smtClean="0">
                          <a:sym typeface="Symbol"/>
                        </a:rPr>
                        <a:t> </a:t>
                      </a:r>
                      <a:endParaRPr lang="en-US" sz="2000" b="1" dirty="0" smtClean="0">
                        <a:sym typeface="Symbo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ym typeface="Symbol"/>
                      </a:endParaRPr>
                    </a:p>
                    <a:p>
                      <a:pPr algn="ctr"/>
                      <a:r>
                        <a:rPr lang="en-US" sz="2000" b="1" dirty="0" smtClean="0">
                          <a:sym typeface="Symbol"/>
                        </a:rPr>
                        <a:t>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Controlled ventricular response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Maintain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Maintain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ym typeface="Symbol"/>
                      </a:endParaRPr>
                    </a:p>
                    <a:p>
                      <a:pPr algn="ctr"/>
                      <a:r>
                        <a:rPr lang="en-US" sz="2000" b="1" dirty="0" smtClean="0">
                          <a:sym typeface="Symbol"/>
                        </a:rPr>
                        <a:t>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55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type of anesthesia will you select for this patient?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04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General </a:t>
            </a:r>
            <a:r>
              <a:rPr lang="en-US" b="1" dirty="0"/>
              <a:t>anesthesia can be safely administered to a patient on </a:t>
            </a:r>
            <a:r>
              <a:rPr lang="en-US" b="1" dirty="0" err="1"/>
              <a:t>warfarin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Neuraxial</a:t>
            </a:r>
            <a:r>
              <a:rPr lang="en-US" b="1" dirty="0" smtClean="0"/>
              <a:t> </a:t>
            </a:r>
            <a:r>
              <a:rPr lang="en-US" b="1" dirty="0"/>
              <a:t>blocks (e.g., epidural analgesia, spinal </a:t>
            </a:r>
            <a:r>
              <a:rPr lang="en-US" b="1" dirty="0" smtClean="0"/>
              <a:t>anesthesia) </a:t>
            </a:r>
            <a:r>
              <a:rPr lang="en-US" b="1" dirty="0"/>
              <a:t>should not be performed on patients on </a:t>
            </a:r>
            <a:r>
              <a:rPr lang="en-US" b="1" dirty="0" err="1"/>
              <a:t>warfarin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850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9"/>
            <a:ext cx="8229600" cy="12858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Can you go for epidural for this patient?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428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Discontinue </a:t>
            </a:r>
            <a:r>
              <a:rPr lang="en-US" b="1" dirty="0" err="1" smtClean="0"/>
              <a:t>Warfarin</a:t>
            </a:r>
            <a:r>
              <a:rPr lang="en-US" b="1" dirty="0" smtClean="0"/>
              <a:t> 4-5 days prior to surgery</a:t>
            </a:r>
          </a:p>
          <a:p>
            <a:r>
              <a:rPr lang="en-US" b="1" dirty="0" smtClean="0"/>
              <a:t>INR &lt;1.5 before considering regional anaesthesia</a:t>
            </a:r>
          </a:p>
          <a:p>
            <a:r>
              <a:rPr lang="en-US" b="1" dirty="0" err="1" smtClean="0"/>
              <a:t>Neuraxial</a:t>
            </a:r>
            <a:r>
              <a:rPr lang="en-US" b="1" dirty="0" smtClean="0"/>
              <a:t> catheters should be removed when INR &lt; 1.5</a:t>
            </a:r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140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will you induce?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Prolonged arm-brain circulation – Slow induction with IV induction agents</a:t>
            </a:r>
          </a:p>
          <a:p>
            <a:r>
              <a:rPr lang="en-US" b="1" dirty="0" smtClean="0"/>
              <a:t>Avoid </a:t>
            </a:r>
            <a:r>
              <a:rPr lang="en-US" b="1" dirty="0" err="1" smtClean="0"/>
              <a:t>ketamine</a:t>
            </a:r>
            <a:endParaRPr lang="en-US" b="1" dirty="0" smtClean="0"/>
          </a:p>
          <a:p>
            <a:r>
              <a:rPr lang="en-US" b="1" dirty="0" err="1" smtClean="0"/>
              <a:t>Etomidate</a:t>
            </a:r>
            <a:r>
              <a:rPr lang="en-US" b="1" dirty="0" smtClean="0"/>
              <a:t> </a:t>
            </a:r>
            <a:r>
              <a:rPr lang="en-US" b="1" dirty="0"/>
              <a:t>best for hemodynamic </a:t>
            </a:r>
            <a:r>
              <a:rPr lang="en-US" b="1" dirty="0" err="1" smtClean="0"/>
              <a:t>stabilty</a:t>
            </a:r>
            <a:endParaRPr lang="en-US" b="1" dirty="0" smtClean="0"/>
          </a:p>
          <a:p>
            <a:r>
              <a:rPr lang="en-US" b="1" dirty="0" err="1" smtClean="0"/>
              <a:t>Thiopentone</a:t>
            </a:r>
            <a:r>
              <a:rPr lang="en-US" b="1" dirty="0" smtClean="0"/>
              <a:t> </a:t>
            </a:r>
            <a:r>
              <a:rPr lang="en-US" b="1" dirty="0"/>
              <a:t>or </a:t>
            </a:r>
            <a:r>
              <a:rPr lang="en-US" b="1" dirty="0" err="1"/>
              <a:t>Midazolam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Narcotic induction- </a:t>
            </a:r>
          </a:p>
          <a:p>
            <a:pPr lvl="1"/>
            <a:r>
              <a:rPr lang="en-US" b="1" dirty="0" smtClean="0"/>
              <a:t>Morphine 0.2mg-0.5mg/kg </a:t>
            </a:r>
            <a:r>
              <a:rPr lang="en-US" b="1" dirty="0"/>
              <a:t>or </a:t>
            </a:r>
            <a:r>
              <a:rPr lang="en-US" b="1" dirty="0" err="1"/>
              <a:t>Fentanyl</a:t>
            </a:r>
            <a:r>
              <a:rPr lang="en-US" b="1" dirty="0"/>
              <a:t> 5-10 </a:t>
            </a:r>
            <a:r>
              <a:rPr lang="en-US" b="1" dirty="0" err="1" smtClean="0"/>
              <a:t>ug</a:t>
            </a:r>
            <a:r>
              <a:rPr lang="en-US" b="1" dirty="0" smtClean="0"/>
              <a:t>/kg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31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Describe </a:t>
            </a:r>
            <a:r>
              <a:rPr lang="en-US" b="1" dirty="0" err="1" smtClean="0"/>
              <a:t>anaesthestic</a:t>
            </a:r>
            <a:r>
              <a:rPr lang="en-US" b="1" dirty="0" smtClean="0"/>
              <a:t> sequence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Premedication </a:t>
            </a:r>
          </a:p>
          <a:p>
            <a:r>
              <a:rPr lang="en-US" b="1" dirty="0" smtClean="0"/>
              <a:t>Maintain hydration</a:t>
            </a:r>
          </a:p>
          <a:p>
            <a:r>
              <a:rPr lang="en-US" b="1" dirty="0" smtClean="0"/>
              <a:t>Pre-oxygenation </a:t>
            </a:r>
          </a:p>
          <a:p>
            <a:r>
              <a:rPr lang="en-US" b="1" dirty="0" smtClean="0"/>
              <a:t>Hemodynamic attenuation – Inj. </a:t>
            </a:r>
            <a:r>
              <a:rPr lang="en-US" b="1" dirty="0" err="1" smtClean="0"/>
              <a:t>Lignocaine</a:t>
            </a:r>
            <a:r>
              <a:rPr lang="en-US" b="1" dirty="0" smtClean="0"/>
              <a:t> 1.5mg/kg or Short acting beta blockers (</a:t>
            </a:r>
            <a:r>
              <a:rPr lang="en-US" b="1" dirty="0" err="1" smtClean="0"/>
              <a:t>Esmolol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Slow induction</a:t>
            </a:r>
          </a:p>
          <a:p>
            <a:r>
              <a:rPr lang="en-US" b="1" dirty="0" smtClean="0"/>
              <a:t>Avoid histamine releasing muscle relaxant  and </a:t>
            </a:r>
            <a:r>
              <a:rPr lang="en-US" b="1" dirty="0" err="1" smtClean="0"/>
              <a:t>Pancuronium</a:t>
            </a:r>
            <a:r>
              <a:rPr lang="en-US" b="1" dirty="0" smtClean="0"/>
              <a:t> (</a:t>
            </a:r>
            <a:r>
              <a:rPr lang="en-US" b="1" dirty="0" err="1" smtClean="0"/>
              <a:t>Vagolytic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Fast intubation (&lt;20 seconds)</a:t>
            </a:r>
          </a:p>
        </p:txBody>
      </p:sp>
    </p:spTree>
    <p:extLst>
      <p:ext uri="{BB962C8B-B14F-4D97-AF65-F5344CB8AC3E}">
        <p14:creationId xmlns:p14="http://schemas.microsoft.com/office/powerpoint/2010/main" val="410453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Maintenance – Air:O</a:t>
            </a:r>
            <a:r>
              <a:rPr lang="en-US" sz="2400" b="1" dirty="0" smtClean="0"/>
              <a:t>2  </a:t>
            </a:r>
            <a:r>
              <a:rPr lang="en-US" b="1" dirty="0" smtClean="0"/>
              <a:t>50:50 – N</a:t>
            </a:r>
            <a:r>
              <a:rPr lang="en-US" sz="2400" b="1" dirty="0" smtClean="0"/>
              <a:t>2</a:t>
            </a:r>
            <a:r>
              <a:rPr lang="en-US" b="1" dirty="0" smtClean="0"/>
              <a:t>O?</a:t>
            </a:r>
          </a:p>
          <a:p>
            <a:r>
              <a:rPr lang="en-US" b="1" dirty="0" smtClean="0"/>
              <a:t>Inhalational agent </a:t>
            </a:r>
          </a:p>
          <a:p>
            <a:r>
              <a:rPr lang="en-US" b="1" dirty="0" smtClean="0"/>
              <a:t>Fluid replacement should be carefully titrated</a:t>
            </a:r>
          </a:p>
          <a:p>
            <a:pPr lvl="1">
              <a:buNone/>
            </a:pPr>
            <a:r>
              <a:rPr lang="en-US" b="1" dirty="0" smtClean="0"/>
              <a:t>	Volume overload - pulmonary edema</a:t>
            </a:r>
          </a:p>
          <a:p>
            <a:r>
              <a:rPr lang="en-US" b="1" dirty="0" smtClean="0"/>
              <a:t>Repeat </a:t>
            </a:r>
            <a:r>
              <a:rPr lang="en-US" b="1" dirty="0" err="1" smtClean="0"/>
              <a:t>Lidocaine</a:t>
            </a:r>
            <a:r>
              <a:rPr lang="en-US" b="1" dirty="0" smtClean="0"/>
              <a:t> before reversal/extubation</a:t>
            </a:r>
          </a:p>
          <a:p>
            <a:r>
              <a:rPr lang="en-US" b="1" dirty="0" smtClean="0"/>
              <a:t>Reversal – Given slowly</a:t>
            </a:r>
          </a:p>
          <a:p>
            <a:r>
              <a:rPr lang="en-US" b="1" dirty="0" smtClean="0"/>
              <a:t>Adequate post-operative pain management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44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special monitoring would you prefer in this patient?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/>
              <a:t>Indication – symptomatic patients  </a:t>
            </a:r>
          </a:p>
          <a:p>
            <a:pPr>
              <a:buNone/>
            </a:pPr>
            <a:r>
              <a:rPr lang="en-US" b="1" i="1" dirty="0" smtClean="0"/>
              <a:t>                     - major surgery  </a:t>
            </a:r>
          </a:p>
          <a:p>
            <a:pPr>
              <a:buNone/>
            </a:pPr>
            <a:r>
              <a:rPr lang="en-US" b="1" i="1" dirty="0" smtClean="0"/>
              <a:t>                   – if significant blood loss </a:t>
            </a:r>
            <a:r>
              <a:rPr lang="en-US" b="1" i="1" dirty="0" err="1" smtClean="0"/>
              <a:t>isexpected</a:t>
            </a:r>
            <a:endParaRPr lang="en-US" b="1" i="1" dirty="0" smtClean="0"/>
          </a:p>
          <a:p>
            <a:r>
              <a:rPr lang="en-US" b="1" i="1" dirty="0" smtClean="0"/>
              <a:t>Arterial line </a:t>
            </a:r>
          </a:p>
          <a:p>
            <a:r>
              <a:rPr lang="en-US" b="1" i="1" dirty="0" smtClean="0"/>
              <a:t>TEE – To guide fluid replacement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58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the contraindications for performing TEE?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1"/>
            <a:ext cx="6400800" cy="3962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Esophageal </a:t>
            </a:r>
            <a:r>
              <a:rPr lang="en-US" dirty="0" err="1" smtClean="0"/>
              <a:t>varices</a:t>
            </a:r>
            <a:r>
              <a:rPr lang="en-US" dirty="0" smtClean="0"/>
              <a:t>, strictures</a:t>
            </a:r>
          </a:p>
          <a:p>
            <a:r>
              <a:rPr lang="en-US" dirty="0" err="1" smtClean="0"/>
              <a:t>Coarctation</a:t>
            </a:r>
            <a:r>
              <a:rPr lang="en-US" dirty="0" smtClean="0"/>
              <a:t> of aorta</a:t>
            </a:r>
          </a:p>
          <a:p>
            <a:r>
              <a:rPr lang="en-US" dirty="0" smtClean="0"/>
              <a:t>Thoracic aortic aneurysm</a:t>
            </a:r>
          </a:p>
          <a:p>
            <a:r>
              <a:rPr lang="en-US" dirty="0" smtClean="0"/>
              <a:t>Recent gastric bypass surgeries</a:t>
            </a:r>
          </a:p>
          <a:p>
            <a:r>
              <a:rPr lang="en-US" dirty="0" smtClean="0"/>
              <a:t>Esophageal rings, webs, mass</a:t>
            </a:r>
          </a:p>
          <a:p>
            <a:r>
              <a:rPr lang="en-US" dirty="0" smtClean="0"/>
              <a:t>Previous </a:t>
            </a:r>
            <a:r>
              <a:rPr lang="en-US" dirty="0" err="1" smtClean="0"/>
              <a:t>mediastinal</a:t>
            </a:r>
            <a:r>
              <a:rPr lang="en-US" dirty="0" smtClean="0"/>
              <a:t> 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role of TEE in intra-operative monitoring?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1. Assessment of </a:t>
            </a:r>
            <a:r>
              <a:rPr lang="en-US" b="1" dirty="0" err="1" smtClean="0"/>
              <a:t>hemodynamics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Providing continuous hemodynamic real-time information that is used to diagnose and manage critical cardiac events</a:t>
            </a:r>
          </a:p>
          <a:p>
            <a:r>
              <a:rPr lang="en-US" b="1" dirty="0" smtClean="0"/>
              <a:t>Can detect left ventricular preload (LVEDV) and contractility</a:t>
            </a:r>
          </a:p>
          <a:p>
            <a:r>
              <a:rPr lang="en-US" b="1" dirty="0" smtClean="0"/>
              <a:t>Left ventricular filling pressure </a:t>
            </a:r>
          </a:p>
          <a:p>
            <a:r>
              <a:rPr lang="en-US" b="1" dirty="0" smtClean="0"/>
              <a:t>Cardiac output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948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role of TEE in intra-operative monitoring?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743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2. Assessment of cardiovascular pathology</a:t>
            </a:r>
          </a:p>
          <a:p>
            <a:r>
              <a:rPr lang="en-US" dirty="0" smtClean="0"/>
              <a:t>Assesses both global ventricular function (systolic and diastolic) and regional ventricular function (segmental wall motion abnormality)</a:t>
            </a:r>
          </a:p>
        </p:txBody>
      </p:sp>
    </p:spTree>
    <p:extLst>
      <p:ext uri="{BB962C8B-B14F-4D97-AF65-F5344CB8AC3E}">
        <p14:creationId xmlns:p14="http://schemas.microsoft.com/office/powerpoint/2010/main" val="34207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5496468"/>
            <a:ext cx="2133600" cy="136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9127" y="1005290"/>
            <a:ext cx="6700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Q.1 : What are the anticipated problems in this case? 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3733800"/>
            <a:ext cx="74815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Q 2 : What is the impact of Mitral stenosis on the conduct of</a:t>
            </a:r>
          </a:p>
          <a:p>
            <a:r>
              <a:rPr lang="en-US" sz="2000" b="1" dirty="0" err="1"/>
              <a:t>a</a:t>
            </a:r>
            <a:r>
              <a:rPr lang="en-US" sz="2000" b="1" dirty="0" err="1" smtClean="0"/>
              <a:t>naesthesia</a:t>
            </a:r>
            <a:r>
              <a:rPr lang="en-US" sz="2000" b="1" dirty="0" smtClean="0"/>
              <a:t> in this case?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842655"/>
            <a:ext cx="7282763" cy="9233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Problems arising because of cardiac condition-Mitral stenosis</a:t>
            </a:r>
          </a:p>
          <a:p>
            <a:r>
              <a:rPr lang="en-US" b="1" dirty="0"/>
              <a:t>a</a:t>
            </a:r>
            <a:r>
              <a:rPr lang="en-US" b="1" dirty="0" smtClean="0"/>
              <a:t>nd atrial fibrillation- cardiac failure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Problems because of anticoagulation.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94509" y="4667640"/>
            <a:ext cx="6160661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Mitral stenosis- A fixed ,low cardiac output state</a:t>
            </a:r>
          </a:p>
          <a:p>
            <a:r>
              <a:rPr lang="en-US" b="1" dirty="0" smtClean="0"/>
              <a:t>May not be able to meet out the increased demand for </a:t>
            </a:r>
          </a:p>
          <a:p>
            <a:r>
              <a:rPr lang="en-US" b="1" dirty="0" smtClean="0"/>
              <a:t>High cardiac output.</a:t>
            </a:r>
          </a:p>
          <a:p>
            <a:r>
              <a:rPr lang="en-US" b="1" dirty="0" smtClean="0"/>
              <a:t>Normal variation in the heart rate or B.P will lead to</a:t>
            </a:r>
          </a:p>
          <a:p>
            <a:r>
              <a:rPr lang="en-US" b="1" dirty="0" smtClean="0"/>
              <a:t>Cardiac failure in the presence of Mitral stenosis.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753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role of TEE in intra-operative monitoring?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3. Very early detection of ischemia:</a:t>
            </a:r>
          </a:p>
          <a:p>
            <a:r>
              <a:rPr lang="en-US" b="1" dirty="0" smtClean="0"/>
              <a:t>During acute ischemia, segmental wall motion abnormality occurs within seconds of the onset of ischemia.</a:t>
            </a:r>
          </a:p>
          <a:p>
            <a:r>
              <a:rPr lang="en-US" b="1" dirty="0" smtClean="0"/>
              <a:t>TEE has greater advantage than ECG.</a:t>
            </a:r>
          </a:p>
        </p:txBody>
      </p:sp>
    </p:spTree>
    <p:extLst>
      <p:ext uri="{BB962C8B-B14F-4D97-AF65-F5344CB8AC3E}">
        <p14:creationId xmlns:p14="http://schemas.microsoft.com/office/powerpoint/2010/main" val="18611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most common TEE view used for intra-operative cardiac monitoring?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1"/>
            <a:ext cx="2819400" cy="3886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400" b="1" dirty="0" smtClean="0"/>
              <a:t>Mid-esophageal four chamber view</a:t>
            </a:r>
          </a:p>
          <a:p>
            <a:r>
              <a:rPr lang="en-US" sz="2400" b="1" dirty="0" smtClean="0"/>
              <a:t>TV, MV structure and function</a:t>
            </a:r>
          </a:p>
          <a:p>
            <a:r>
              <a:rPr lang="en-US" sz="2400" b="1" dirty="0" smtClean="0"/>
              <a:t>Diastolic function (LVEDV)</a:t>
            </a:r>
          </a:p>
          <a:p>
            <a:r>
              <a:rPr lang="en-US" sz="2400" b="1" dirty="0" smtClean="0"/>
              <a:t>Presence of ASD/VSD</a:t>
            </a:r>
          </a:p>
          <a:p>
            <a:pPr>
              <a:buNone/>
            </a:pPr>
            <a:endParaRPr lang="en-US" sz="2400" b="1" dirty="0" smtClean="0"/>
          </a:p>
          <a:p>
            <a:endParaRPr lang="en-US" sz="2400" b="1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981200"/>
            <a:ext cx="5562600" cy="424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99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45.What </a:t>
            </a:r>
            <a:r>
              <a:rPr lang="en-US" b="1" dirty="0" err="1" smtClean="0"/>
              <a:t>intraoperative</a:t>
            </a:r>
            <a:r>
              <a:rPr lang="en-US" b="1" dirty="0" smtClean="0"/>
              <a:t> complications can you expect?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3886200" cy="3429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Hypertension</a:t>
            </a:r>
          </a:p>
          <a:p>
            <a:r>
              <a:rPr lang="en-US" b="1" dirty="0" smtClean="0"/>
              <a:t>Hypotension</a:t>
            </a:r>
          </a:p>
          <a:p>
            <a:r>
              <a:rPr lang="en-US" b="1" dirty="0" smtClean="0"/>
              <a:t>Tachycardia</a:t>
            </a:r>
          </a:p>
          <a:p>
            <a:r>
              <a:rPr lang="en-US" b="1" dirty="0" smtClean="0"/>
              <a:t>Arrhythmia</a:t>
            </a:r>
          </a:p>
          <a:p>
            <a:r>
              <a:rPr lang="en-US" b="1" dirty="0" smtClean="0"/>
              <a:t>Pulmonary edema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600200" y="4876800"/>
            <a:ext cx="5715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will you treat pulmonary edema?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46237"/>
            <a:ext cx="6705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Head-up position / semi-recumbent</a:t>
            </a:r>
          </a:p>
          <a:p>
            <a:r>
              <a:rPr lang="en-US" b="1" dirty="0" smtClean="0"/>
              <a:t>100% oxygen </a:t>
            </a:r>
          </a:p>
          <a:p>
            <a:r>
              <a:rPr lang="en-US" b="1" dirty="0" smtClean="0"/>
              <a:t>IPPV</a:t>
            </a:r>
          </a:p>
          <a:p>
            <a:r>
              <a:rPr lang="en-US" b="1" dirty="0" smtClean="0"/>
              <a:t>Fluid restriction</a:t>
            </a:r>
          </a:p>
          <a:p>
            <a:r>
              <a:rPr lang="en-US" b="1" dirty="0" smtClean="0"/>
              <a:t>Bladder catheterization</a:t>
            </a:r>
          </a:p>
          <a:p>
            <a:r>
              <a:rPr lang="en-US" b="1" dirty="0" smtClean="0"/>
              <a:t>Inj. Morphine in titrated doses</a:t>
            </a:r>
          </a:p>
          <a:p>
            <a:r>
              <a:rPr lang="en-US" b="1" dirty="0" smtClean="0"/>
              <a:t>Inj. </a:t>
            </a:r>
            <a:r>
              <a:rPr lang="en-US" b="1" dirty="0" err="1" smtClean="0"/>
              <a:t>Frusemide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310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role of Morphine in pulmonary edema?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Reduces preload due to </a:t>
            </a:r>
            <a:r>
              <a:rPr lang="en-US" b="1" dirty="0" err="1" smtClean="0"/>
              <a:t>vasodilation</a:t>
            </a:r>
            <a:r>
              <a:rPr lang="en-US" b="1" dirty="0" smtClean="0"/>
              <a:t> and peripheral pooling of blood</a:t>
            </a:r>
          </a:p>
          <a:p>
            <a:r>
              <a:rPr lang="en-US" b="1" dirty="0" smtClean="0"/>
              <a:t>Tending to shift blood from pulmonary to systemic circulation</a:t>
            </a:r>
          </a:p>
          <a:p>
            <a:r>
              <a:rPr lang="en-US" b="1" dirty="0" smtClean="0"/>
              <a:t>Allays air hunger by depressing respiratory center</a:t>
            </a:r>
          </a:p>
          <a:p>
            <a:r>
              <a:rPr lang="en-US" b="1" dirty="0" smtClean="0"/>
              <a:t>Calms the patients, decreases sympathetic drive, reduces cardiac work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918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role of </a:t>
            </a:r>
            <a:r>
              <a:rPr lang="en-US" b="1" dirty="0" err="1" smtClean="0"/>
              <a:t>Frusemide</a:t>
            </a:r>
            <a:r>
              <a:rPr lang="en-US" b="1" dirty="0" smtClean="0"/>
              <a:t> on pulmonary edema?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229600" cy="243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Vasodilatory</a:t>
            </a:r>
            <a:r>
              <a:rPr lang="en-US" b="1" dirty="0" smtClean="0"/>
              <a:t> action </a:t>
            </a:r>
          </a:p>
          <a:p>
            <a:r>
              <a:rPr lang="en-US" b="1" dirty="0" smtClean="0"/>
              <a:t>Diuretic action </a:t>
            </a:r>
          </a:p>
          <a:p>
            <a:pPr lvl="1"/>
            <a:r>
              <a:rPr lang="en-US" b="1" dirty="0" smtClean="0"/>
              <a:t>Reduces the blood volume and venous return (preload)</a:t>
            </a:r>
          </a:p>
        </p:txBody>
      </p:sp>
    </p:spTree>
    <p:extLst>
      <p:ext uri="{BB962C8B-B14F-4D97-AF65-F5344CB8AC3E}">
        <p14:creationId xmlns:p14="http://schemas.microsoft.com/office/powerpoint/2010/main" val="230414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Will you reverse this patient or shift her for elective post operative ventilation?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373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Patient can be </a:t>
            </a:r>
            <a:r>
              <a:rPr lang="en-US" b="1" dirty="0" err="1" smtClean="0"/>
              <a:t>extubated</a:t>
            </a:r>
            <a:r>
              <a:rPr lang="en-US" b="1" dirty="0" smtClean="0"/>
              <a:t> if: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Stable hemodynamic parameters without supports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Awake and alert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Stable sinus rhythm without sign of ischemia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Normal respiratory function with spO2 &gt; 90% with FiO2 &lt; 50% and arterial pCO2 &lt; 50mmHg on ABG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Urine output &gt; 0.5ml/kg/hr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Normothermia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7389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effect of pain in PACU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Increased sympathetic drive – tachycardia</a:t>
            </a:r>
          </a:p>
          <a:p>
            <a:r>
              <a:rPr lang="en-US" b="1" dirty="0" smtClean="0"/>
              <a:t>Increase in SVR and PVR</a:t>
            </a:r>
          </a:p>
          <a:p>
            <a:r>
              <a:rPr lang="en-US" b="1" dirty="0" smtClean="0"/>
              <a:t>Hypoventilation  </a:t>
            </a:r>
          </a:p>
          <a:p>
            <a:r>
              <a:rPr lang="en-US" b="1" dirty="0" err="1" smtClean="0"/>
              <a:t>Hypoxoemia</a:t>
            </a:r>
            <a:r>
              <a:rPr lang="en-US" b="1" dirty="0" smtClean="0"/>
              <a:t>  </a:t>
            </a:r>
          </a:p>
          <a:p>
            <a:r>
              <a:rPr lang="en-US" b="1" dirty="0" smtClean="0"/>
              <a:t>Acidosis</a:t>
            </a:r>
          </a:p>
          <a:p>
            <a:r>
              <a:rPr lang="en-US" b="1" dirty="0" smtClean="0"/>
              <a:t>Decreased pulmonary compliance and increased WOB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92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will you treat the post-operative pain?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28800"/>
            <a:ext cx="4038600" cy="213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Regional blocks</a:t>
            </a:r>
          </a:p>
          <a:p>
            <a:r>
              <a:rPr lang="en-US" b="1" dirty="0" smtClean="0"/>
              <a:t>PCA</a:t>
            </a:r>
          </a:p>
          <a:p>
            <a:r>
              <a:rPr lang="en-US" b="1" dirty="0" smtClean="0"/>
              <a:t>IV </a:t>
            </a:r>
            <a:r>
              <a:rPr lang="en-US" b="1" dirty="0" err="1" smtClean="0"/>
              <a:t>Paracetamol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212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regional blocks can be performed in this patient for post operative analgesia?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32037"/>
            <a:ext cx="6400800" cy="3459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TAP block</a:t>
            </a:r>
          </a:p>
          <a:p>
            <a:r>
              <a:rPr lang="en-US" b="1" dirty="0" smtClean="0"/>
              <a:t>Rectus sheath block</a:t>
            </a:r>
          </a:p>
          <a:p>
            <a:r>
              <a:rPr lang="en-US" b="1" dirty="0" err="1" smtClean="0"/>
              <a:t>Paravertebral</a:t>
            </a:r>
            <a:r>
              <a:rPr lang="en-US" b="1" dirty="0" smtClean="0"/>
              <a:t> block</a:t>
            </a:r>
          </a:p>
          <a:p>
            <a:r>
              <a:rPr lang="en-US" b="1" dirty="0" smtClean="0"/>
              <a:t>Erector </a:t>
            </a:r>
            <a:r>
              <a:rPr lang="en-US" b="1" dirty="0" err="1" smtClean="0"/>
              <a:t>spinae</a:t>
            </a:r>
            <a:r>
              <a:rPr lang="en-US" b="1" dirty="0" smtClean="0"/>
              <a:t> plane (ESP) Block</a:t>
            </a:r>
          </a:p>
          <a:p>
            <a:r>
              <a:rPr lang="en-US" b="1" dirty="0" smtClean="0"/>
              <a:t>Incision site infiltration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07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748337"/>
            <a:ext cx="177704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845402"/>
            <a:ext cx="715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ookman Old Style" panose="02050604050505020204" pitchFamily="18" charset="0"/>
              </a:rPr>
              <a:t>Q3: What are the causes of Mitral stenosis?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017818"/>
            <a:ext cx="8053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ookman Old Style" panose="02050604050505020204" pitchFamily="18" charset="0"/>
              </a:rPr>
              <a:t>Q4: What are the salient complaints this patient </a:t>
            </a:r>
          </a:p>
          <a:p>
            <a:r>
              <a:rPr lang="en-US" sz="2400" b="1" dirty="0" smtClean="0">
                <a:latin typeface="Bookman Old Style" panose="02050604050505020204" pitchFamily="18" charset="0"/>
              </a:rPr>
              <a:t>may have because of Mitral stenosis?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1731" y="1447800"/>
            <a:ext cx="5039464" cy="224676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Rheumatic fever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Congenital mitral stenosis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mitral </a:t>
            </a:r>
            <a:r>
              <a:rPr lang="en-US" sz="2000" b="1" dirty="0">
                <a:solidFill>
                  <a:srgbClr val="222222"/>
                </a:solidFill>
                <a:latin typeface="Bookman Old Style" panose="02050604050505020204" pitchFamily="18" charset="0"/>
              </a:rPr>
              <a:t>annular </a:t>
            </a: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calcification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222222"/>
                </a:solidFill>
                <a:latin typeface="Bookman Old Style" panose="02050604050505020204" pitchFamily="18" charset="0"/>
              </a:rPr>
              <a:t>endomyocardial</a:t>
            </a: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solidFill>
                  <a:srgbClr val="222222"/>
                </a:solidFill>
                <a:latin typeface="Bookman Old Style" panose="02050604050505020204" pitchFamily="18" charset="0"/>
              </a:rPr>
              <a:t>fibroelastosis</a:t>
            </a: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malignant </a:t>
            </a:r>
            <a:r>
              <a:rPr lang="en-US" sz="2000" b="1" dirty="0">
                <a:solidFill>
                  <a:srgbClr val="222222"/>
                </a:solidFill>
                <a:latin typeface="Bookman Old Style" panose="02050604050505020204" pitchFamily="18" charset="0"/>
              </a:rPr>
              <a:t>carcinoid </a:t>
            </a: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syndrome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systemic </a:t>
            </a:r>
            <a:r>
              <a:rPr lang="en-US" sz="2000" b="1" dirty="0">
                <a:solidFill>
                  <a:srgbClr val="222222"/>
                </a:solidFill>
                <a:latin typeface="Bookman Old Style" panose="02050604050505020204" pitchFamily="18" charset="0"/>
              </a:rPr>
              <a:t>lupus </a:t>
            </a: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erythematosus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222222"/>
                </a:solidFill>
                <a:latin typeface="Bookman Old Style" panose="02050604050505020204" pitchFamily="18" charset="0"/>
              </a:rPr>
              <a:t>whipple</a:t>
            </a:r>
            <a:r>
              <a:rPr lang="en-US" sz="2000" b="1" dirty="0" smtClean="0">
                <a:solidFill>
                  <a:srgbClr val="222222"/>
                </a:solidFill>
                <a:latin typeface="Bookman Old Style" panose="02050604050505020204" pitchFamily="18" charset="0"/>
              </a:rPr>
              <a:t> disease.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1731" y="5029200"/>
            <a:ext cx="4958409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latin typeface="Bookman Old Style" panose="02050604050505020204" pitchFamily="18" charset="0"/>
              </a:rPr>
              <a:t>Dyspnoea,palpitations,orthopnea</a:t>
            </a:r>
            <a:endParaRPr lang="en-US" sz="2000" b="1" dirty="0" smtClean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Chest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pain,haemoptysis</a:t>
            </a:r>
            <a:endParaRPr lang="en-US" sz="2000" b="1" dirty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Easy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fatigueability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1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When will you restart </a:t>
            </a:r>
            <a:r>
              <a:rPr lang="en-US" b="1" dirty="0" err="1" smtClean="0"/>
              <a:t>Warfarin</a:t>
            </a:r>
            <a:r>
              <a:rPr lang="en-US" b="1" dirty="0" smtClean="0"/>
              <a:t> therapy?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ASRA Guidelines:</a:t>
            </a:r>
          </a:p>
          <a:p>
            <a:r>
              <a:rPr lang="en-US" dirty="0" smtClean="0"/>
              <a:t>Patient at low risk of </a:t>
            </a:r>
            <a:r>
              <a:rPr lang="en-US" dirty="0" err="1" smtClean="0"/>
              <a:t>thromboembolism</a:t>
            </a:r>
            <a:r>
              <a:rPr lang="en-US" dirty="0" smtClean="0"/>
              <a:t> – Resume </a:t>
            </a:r>
            <a:r>
              <a:rPr lang="en-US" dirty="0" err="1" smtClean="0"/>
              <a:t>Warfarin</a:t>
            </a:r>
            <a:r>
              <a:rPr lang="en-US" dirty="0" smtClean="0"/>
              <a:t> on post-operative day 1</a:t>
            </a:r>
          </a:p>
          <a:p>
            <a:r>
              <a:rPr lang="en-US" dirty="0" smtClean="0"/>
              <a:t>Patient at high risk of </a:t>
            </a:r>
            <a:r>
              <a:rPr lang="en-US" dirty="0" err="1" smtClean="0"/>
              <a:t>thromboembolism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Minor surgical procedure – Resume therapeutic LMWH 24hrs post-operatively</a:t>
            </a:r>
          </a:p>
          <a:p>
            <a:pPr lvl="1"/>
            <a:r>
              <a:rPr lang="en-US" dirty="0" smtClean="0"/>
              <a:t>Major surgical procedure – Resume therapeutic LMWH 48-72hrs post-operatively or administer low dose LMWH</a:t>
            </a:r>
          </a:p>
          <a:p>
            <a:r>
              <a:rPr lang="en-US" dirty="0" smtClean="0"/>
              <a:t>Assess bleeding risk and adequacy of </a:t>
            </a:r>
            <a:r>
              <a:rPr lang="en-US" dirty="0" err="1" smtClean="0"/>
              <a:t>hemostasis</a:t>
            </a:r>
            <a:r>
              <a:rPr lang="en-US" dirty="0" smtClean="0"/>
              <a:t> when considering timing of the resumption of LMWH or UFH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0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If the same patient comes for emergency surgery, what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smtClean="0"/>
              <a:t>Guidelines:</a:t>
            </a:r>
          </a:p>
          <a:p>
            <a:r>
              <a:rPr lang="en-US" dirty="0" smtClean="0"/>
              <a:t>Reversal of </a:t>
            </a:r>
            <a:r>
              <a:rPr lang="en-US" dirty="0" err="1" smtClean="0"/>
              <a:t>Warfarin</a:t>
            </a:r>
            <a:r>
              <a:rPr lang="en-US" dirty="0" smtClean="0"/>
              <a:t> for urgent surgery/procedure – consider 2.5 – 5mg IV </a:t>
            </a:r>
            <a:r>
              <a:rPr lang="en-US" dirty="0" err="1" smtClean="0"/>
              <a:t>Vit.K</a:t>
            </a:r>
            <a:r>
              <a:rPr lang="en-US" dirty="0" smtClean="0"/>
              <a:t> / FFP / </a:t>
            </a:r>
            <a:r>
              <a:rPr lang="en-US" dirty="0" err="1" smtClean="0"/>
              <a:t>Prothrombin</a:t>
            </a:r>
            <a:r>
              <a:rPr lang="en-US" dirty="0" smtClean="0"/>
              <a:t> Complex Concentrate (PCC)</a:t>
            </a:r>
          </a:p>
          <a:p>
            <a:r>
              <a:rPr lang="en-US" dirty="0" smtClean="0"/>
              <a:t>Give 10mg </a:t>
            </a:r>
            <a:r>
              <a:rPr lang="en-US" dirty="0" err="1" smtClean="0"/>
              <a:t>Vit.K</a:t>
            </a:r>
            <a:r>
              <a:rPr lang="en-US" dirty="0" smtClean="0"/>
              <a:t> IV over 10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available, give PCC using the following dosing recommendations:</a:t>
            </a:r>
          </a:p>
          <a:p>
            <a:r>
              <a:rPr lang="en-US" b="1" dirty="0" smtClean="0"/>
              <a:t>INR		PCC</a:t>
            </a:r>
          </a:p>
          <a:p>
            <a:r>
              <a:rPr lang="en-US" dirty="0" smtClean="0"/>
              <a:t>2-3.9	35-39 IU/kg</a:t>
            </a:r>
          </a:p>
          <a:p>
            <a:r>
              <a:rPr lang="en-US" dirty="0" smtClean="0"/>
              <a:t>4-6		40-45 IU/kg</a:t>
            </a:r>
          </a:p>
          <a:p>
            <a:r>
              <a:rPr lang="en-US" dirty="0" smtClean="0"/>
              <a:t>&gt;6		46-50 IU/kg</a:t>
            </a:r>
          </a:p>
          <a:p>
            <a:r>
              <a:rPr lang="en-US" dirty="0" smtClean="0"/>
              <a:t>Check the INR 30min after each dose of PCC</a:t>
            </a:r>
          </a:p>
          <a:p>
            <a:r>
              <a:rPr lang="en-US" dirty="0" smtClean="0"/>
              <a:t>If PCC is not available, give FFP 15 ml/kg</a:t>
            </a:r>
          </a:p>
          <a:p>
            <a:r>
              <a:rPr lang="en-US" dirty="0" smtClean="0"/>
              <a:t>Management goal is INR &lt; 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5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the advantages of PCC over FFP?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Lyophylised</a:t>
            </a:r>
            <a:r>
              <a:rPr lang="en-US" dirty="0" smtClean="0"/>
              <a:t> powder – Quickly reconstituted</a:t>
            </a:r>
          </a:p>
          <a:p>
            <a:r>
              <a:rPr lang="en-US" dirty="0" smtClean="0"/>
              <a:t>Avoiding time delay in thawing FFP</a:t>
            </a:r>
          </a:p>
          <a:p>
            <a:r>
              <a:rPr lang="en-US" dirty="0" smtClean="0"/>
              <a:t>Rapid response &lt; 30min</a:t>
            </a:r>
          </a:p>
          <a:p>
            <a:r>
              <a:rPr lang="en-US" dirty="0" smtClean="0"/>
              <a:t>Limited volume </a:t>
            </a:r>
          </a:p>
          <a:p>
            <a:r>
              <a:rPr lang="en-US" dirty="0" smtClean="0"/>
              <a:t>Typing and cross matching not required</a:t>
            </a:r>
          </a:p>
          <a:p>
            <a:r>
              <a:rPr lang="en-US" dirty="0" smtClean="0"/>
              <a:t>Reduced risk of infection</a:t>
            </a:r>
          </a:p>
          <a:p>
            <a:r>
              <a:rPr lang="en-US" dirty="0" smtClean="0"/>
              <a:t>Clotting factor concentration – High</a:t>
            </a:r>
          </a:p>
        </p:txBody>
      </p:sp>
    </p:spTree>
    <p:extLst>
      <p:ext uri="{BB962C8B-B14F-4D97-AF65-F5344CB8AC3E}">
        <p14:creationId xmlns:p14="http://schemas.microsoft.com/office/powerpoint/2010/main" val="21962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deepika padukone hot h.d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4886980"/>
            <a:ext cx="661200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800" dirty="0" smtClean="0"/>
              <a:t>ALL THE BEST ..MY DEAR STUDENTS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750403"/>
            <a:ext cx="2902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err="1"/>
              <a:t>d</a:t>
            </a:r>
            <a:r>
              <a:rPr lang="en-IN" sz="2400" b="1" dirty="0" err="1" smtClean="0"/>
              <a:t>r.r.selvakumar</a:t>
            </a:r>
            <a:endParaRPr lang="en-IN" sz="2400" b="1" dirty="0" smtClean="0"/>
          </a:p>
          <a:p>
            <a:r>
              <a:rPr lang="en-IN" sz="2400" b="1" dirty="0" err="1"/>
              <a:t>d</a:t>
            </a:r>
            <a:r>
              <a:rPr lang="en-IN" sz="2400" b="1" dirty="0" err="1" smtClean="0"/>
              <a:t>r.kannan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bojaraaj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2364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CYCLING IN KODAIKA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5983069"/>
            <a:ext cx="855073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https://isacontamilnadu2020.com</a:t>
            </a:r>
            <a:endParaRPr lang="en-IN" sz="4000" b="1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5802868"/>
            <a:ext cx="155523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LOG ON TO</a:t>
            </a:r>
            <a:endParaRPr lang="en-IN" b="1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119" y="182940"/>
            <a:ext cx="8284640" cy="156966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IN" sz="2400" b="1" dirty="0" smtClean="0">
                <a:latin typeface="Bookman Old Style" panose="02050604050505020204" pitchFamily="18" charset="0"/>
              </a:rPr>
              <a:t>WELCOME TO ANNUAL I.S.A STATE CONFERENCE</a:t>
            </a:r>
          </a:p>
          <a:p>
            <a:pPr algn="ctr"/>
            <a:r>
              <a:rPr lang="en-IN" sz="2400" b="1" dirty="0" smtClean="0">
                <a:latin typeface="Bookman Old Style" panose="02050604050505020204" pitchFamily="18" charset="0"/>
              </a:rPr>
              <a:t>@</a:t>
            </a:r>
          </a:p>
          <a:p>
            <a:pPr algn="ctr"/>
            <a:r>
              <a:rPr lang="en-IN" sz="2400" b="1" dirty="0" smtClean="0">
                <a:latin typeface="Bookman Old Style" panose="02050604050505020204" pitchFamily="18" charset="0"/>
              </a:rPr>
              <a:t>KODAIKANAL</a:t>
            </a:r>
          </a:p>
          <a:p>
            <a:pPr algn="ctr"/>
            <a:r>
              <a:rPr lang="en-IN" sz="2400" b="1" dirty="0" smtClean="0">
                <a:latin typeface="Bookman Old Style" panose="02050604050505020204" pitchFamily="18" charset="0"/>
              </a:rPr>
              <a:t>19,20 &amp; 21</a:t>
            </a:r>
            <a:r>
              <a:rPr lang="en-IN" sz="2400" b="1" baseline="30000" dirty="0" smtClean="0">
                <a:latin typeface="Bookman Old Style" panose="02050604050505020204" pitchFamily="18" charset="0"/>
              </a:rPr>
              <a:t>st</a:t>
            </a:r>
            <a:r>
              <a:rPr lang="en-IN" sz="2400" b="1" dirty="0" smtClean="0">
                <a:latin typeface="Bookman Old Style" panose="02050604050505020204" pitchFamily="18" charset="0"/>
              </a:rPr>
              <a:t> JUNE 2020</a:t>
            </a:r>
            <a:endParaRPr lang="en-IN" sz="2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5531098"/>
            <a:ext cx="1638300" cy="13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3618" y="1080655"/>
            <a:ext cx="6292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5: What are the important clinical findings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that you have to look for in this case?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645417"/>
            <a:ext cx="5036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Q6: What is the reason for dyspnea?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209800"/>
            <a:ext cx="3602268" cy="7078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Signs of cardiac failure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Signs of embolism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267200"/>
            <a:ext cx="7128875" cy="163121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Bookman Old Style" panose="02050604050505020204" pitchFamily="18" charset="0"/>
              </a:rPr>
              <a:t>The reduced stroke volume and cardiac output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l</a:t>
            </a:r>
            <a:r>
              <a:rPr lang="en-US" sz="2000" b="1" dirty="0" smtClean="0">
                <a:latin typeface="Bookman Old Style" panose="02050604050505020204" pitchFamily="18" charset="0"/>
              </a:rPr>
              <a:t>ead to reduced supply of oxygen to the tissues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w</a:t>
            </a:r>
            <a:r>
              <a:rPr lang="en-US" sz="2000" b="1" dirty="0" smtClean="0">
                <a:latin typeface="Bookman Old Style" panose="02050604050505020204" pitchFamily="18" charset="0"/>
              </a:rPr>
              <a:t>hich stimulates the breathing.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Bookman Old Style" panose="02050604050505020204" pitchFamily="18" charset="0"/>
              </a:rPr>
              <a:t>Associated Pulmonary hypertension produces 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p</a:t>
            </a:r>
            <a:r>
              <a:rPr lang="en-US" sz="2000" b="1" dirty="0" smtClean="0">
                <a:latin typeface="Bookman Old Style" panose="02050604050505020204" pitchFamily="18" charset="0"/>
              </a:rPr>
              <a:t>ulmonary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oedema</a:t>
            </a:r>
            <a:r>
              <a:rPr lang="en-US" sz="2000" b="1" dirty="0" smtClean="0">
                <a:latin typeface="Bookman Old Style" panose="02050604050505020204" pitchFamily="18" charset="0"/>
              </a:rPr>
              <a:t> and increased work of breathing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5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39416"/>
            <a:ext cx="7348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ookman Old Style" panose="02050604050505020204" pitchFamily="18" charset="0"/>
              </a:rPr>
              <a:t>Q7: What is the reason for the palpitations? 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920836"/>
            <a:ext cx="7603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ookman Old Style" panose="02050604050505020204" pitchFamily="18" charset="0"/>
              </a:rPr>
              <a:t>Q 8: What is the reason for the loud S1 &amp; P2? 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727" y="2057400"/>
            <a:ext cx="7500771" cy="132343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Bookman Old Style" panose="02050604050505020204" pitchFamily="18" charset="0"/>
              </a:rPr>
              <a:t>To compensate for the reduction in stroke volume,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heart rate increases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Bookman Old Style" panose="02050604050505020204" pitchFamily="18" charset="0"/>
              </a:rPr>
              <a:t>To compensate for the reduction in cardiac output,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Cardiac contractility increases..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444" y="4544289"/>
            <a:ext cx="8707833" cy="163121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S1-Mitral valve will be kept open till the last minute because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of the flow across the valve taking long time to complete.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As the LV systole begins , the mitral valve is forcibly shut.</a:t>
            </a:r>
          </a:p>
          <a:p>
            <a:endParaRPr lang="en-US" sz="2000" b="1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P2 – </a:t>
            </a:r>
            <a:r>
              <a:rPr lang="en-US" sz="2000" b="1" dirty="0">
                <a:latin typeface="Bookman Old Style" panose="02050604050505020204" pitchFamily="18" charset="0"/>
              </a:rPr>
              <a:t>P</a:t>
            </a:r>
            <a:r>
              <a:rPr lang="en-US" sz="2000" b="1" dirty="0" smtClean="0">
                <a:latin typeface="Bookman Old Style" panose="02050604050505020204" pitchFamily="18" charset="0"/>
              </a:rPr>
              <a:t>ulmonary hypertension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9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687291"/>
            <a:ext cx="2057400" cy="1170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371599"/>
            <a:ext cx="8236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ookman Old Style" panose="02050604050505020204" pitchFamily="18" charset="0"/>
              </a:rPr>
              <a:t>Q 9 : Why opening snap occurs in Mitral stenosis?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916" y="4114799"/>
            <a:ext cx="829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ookman Old Style" panose="02050604050505020204" pitchFamily="18" charset="0"/>
              </a:rPr>
              <a:t>Q 10 : What is the significance of S1 –OS interval?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2470" y="2327564"/>
            <a:ext cx="6631944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ookman Old Style" panose="02050604050505020204" pitchFamily="18" charset="0"/>
              </a:rPr>
              <a:t>The increased left atrial pressure opens </a:t>
            </a:r>
          </a:p>
          <a:p>
            <a:r>
              <a:rPr lang="en-US" sz="2400" b="1" dirty="0" smtClean="0">
                <a:latin typeface="Bookman Old Style" panose="02050604050505020204" pitchFamily="18" charset="0"/>
              </a:rPr>
              <a:t>the valve with force.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537" y="5029200"/>
            <a:ext cx="8475397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ookman Old Style" panose="02050604050505020204" pitchFamily="18" charset="0"/>
              </a:rPr>
              <a:t>The lesser the interval , more severe is the stenosis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3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77636"/>
            <a:ext cx="8539517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11: Why should pre-systolic accentuation of murmur occur?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798332"/>
            <a:ext cx="7938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Q12: What will happen to PSA if Atrial fibrillation occurs?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879" y="2057400"/>
            <a:ext cx="8667757" cy="7078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The atrial contraction at the end of diastole ( called atrial kick)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p</a:t>
            </a:r>
            <a:r>
              <a:rPr lang="en-US" sz="2000" b="1" dirty="0" smtClean="0">
                <a:latin typeface="Bookman Old Style" panose="02050604050505020204" pitchFamily="18" charset="0"/>
              </a:rPr>
              <a:t>roduces increased flow through the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stenosed</a:t>
            </a:r>
            <a:r>
              <a:rPr lang="en-US" sz="2000" b="1" dirty="0" smtClean="0">
                <a:latin typeface="Bookman Old Style" panose="02050604050505020204" pitchFamily="18" charset="0"/>
              </a:rPr>
              <a:t> valve.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631" y="4641273"/>
            <a:ext cx="6195927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It will disappear as there will be no effective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atrial contraction in AF.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748337"/>
            <a:ext cx="177704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67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70057"/>
            <a:ext cx="59346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Q13: What are the salient clinical features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of Rheumatic fever?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191000"/>
            <a:ext cx="5307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okman Old Style" panose="02050604050505020204" pitchFamily="18" charset="0"/>
              </a:rPr>
              <a:t>Q 14: What are the unique features of 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Rheumatic fever joint pain?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418" y="2133600"/>
            <a:ext cx="7241085" cy="163121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Bookman Old Style" panose="02050604050505020204" pitchFamily="18" charset="0"/>
              </a:rPr>
              <a:t>Polyarthritis,carditis,subcutaneous</a:t>
            </a:r>
            <a:r>
              <a:rPr lang="en-US" sz="2000" b="1" dirty="0" smtClean="0">
                <a:latin typeface="Bookman Old Style" panose="02050604050505020204" pitchFamily="18" charset="0"/>
              </a:rPr>
              <a:t> nodules,</a:t>
            </a:r>
          </a:p>
          <a:p>
            <a:r>
              <a:rPr lang="en-US" sz="2000" b="1" dirty="0" err="1" smtClean="0">
                <a:latin typeface="Bookman Old Style" panose="02050604050505020204" pitchFamily="18" charset="0"/>
              </a:rPr>
              <a:t>chorea,Erythema</a:t>
            </a: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marginatum</a:t>
            </a:r>
            <a:endParaRPr lang="en-US" sz="2000" b="1" dirty="0" smtClean="0">
              <a:latin typeface="Bookman Old Style" panose="02050604050505020204" pitchFamily="18" charset="0"/>
            </a:endParaRPr>
          </a:p>
          <a:p>
            <a:endParaRPr lang="en-US" sz="2000" b="1" dirty="0">
              <a:latin typeface="Bookman Old Style" panose="02050604050505020204" pitchFamily="18" charset="0"/>
            </a:endParaRPr>
          </a:p>
          <a:p>
            <a:r>
              <a:rPr lang="en-US" sz="2000" b="1" dirty="0" err="1" smtClean="0">
                <a:latin typeface="Bookman Old Style" panose="02050604050505020204" pitchFamily="18" charset="0"/>
              </a:rPr>
              <a:t>Fever,arthralgia,previous</a:t>
            </a:r>
            <a:r>
              <a:rPr lang="en-US" sz="2000" b="1" dirty="0" smtClean="0">
                <a:latin typeface="Bookman Old Style" panose="02050604050505020204" pitchFamily="18" charset="0"/>
              </a:rPr>
              <a:t> history of rheumatic fever,</a:t>
            </a:r>
          </a:p>
          <a:p>
            <a:r>
              <a:rPr lang="en-US" sz="2000" b="1" dirty="0" smtClean="0">
                <a:latin typeface="Bookman Old Style" panose="02050604050505020204" pitchFamily="18" charset="0"/>
              </a:rPr>
              <a:t>increased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ESR,Elevated</a:t>
            </a: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CRP,Increased</a:t>
            </a:r>
            <a:r>
              <a:rPr lang="en-US" sz="2000" b="1" dirty="0" smtClean="0">
                <a:latin typeface="Bookman Old Style" panose="02050604050505020204" pitchFamily="18" charset="0"/>
              </a:rPr>
              <a:t> P-R interval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3" y="5181600"/>
            <a:ext cx="7704353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Involves large joints, migratory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arthralgia,no</a:t>
            </a:r>
            <a:r>
              <a:rPr lang="en-US" sz="2000" b="1" dirty="0" smtClean="0">
                <a:latin typeface="Bookman Old Style" panose="02050604050505020204" pitchFamily="18" charset="0"/>
              </a:rPr>
              <a:t> swelling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Leaves no residual deformity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Bookman Old Style" panose="02050604050505020204" pitchFamily="18" charset="0"/>
              </a:rPr>
              <a:t>Response to aspirin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8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269</TotalTime>
  <Words>2001</Words>
  <Application>Microsoft Office PowerPoint</Application>
  <PresentationFormat>On-screen Show (4:3)</PresentationFormat>
  <Paragraphs>360</Paragraphs>
  <Slides>44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will you grade Mitral Stenosis?</vt:lpstr>
      <vt:lpstr>What is pressure half time ?</vt:lpstr>
      <vt:lpstr>What is the cardiac grid in MS?</vt:lpstr>
      <vt:lpstr>What type of anesthesia will you select for this patient?</vt:lpstr>
      <vt:lpstr>Can you go for epidural for this patient? </vt:lpstr>
      <vt:lpstr>How will you induce?</vt:lpstr>
      <vt:lpstr>Describe anaesthestic sequence</vt:lpstr>
      <vt:lpstr>PowerPoint Presentation</vt:lpstr>
      <vt:lpstr>What special monitoring would you prefer in this patient?</vt:lpstr>
      <vt:lpstr>What are the contraindications for performing TEE?</vt:lpstr>
      <vt:lpstr>What is the role of TEE in intra-operative monitoring?</vt:lpstr>
      <vt:lpstr>What is the role of TEE in intra-operative monitoring?</vt:lpstr>
      <vt:lpstr>What is the role of TEE in intra-operative monitoring?</vt:lpstr>
      <vt:lpstr>What is the most common TEE view used for intra-operative cardiac monitoring?</vt:lpstr>
      <vt:lpstr>45.What intraoperative complications can you expect?</vt:lpstr>
      <vt:lpstr>How will you treat pulmonary edema?</vt:lpstr>
      <vt:lpstr>What is the role of Morphine in pulmonary edema?</vt:lpstr>
      <vt:lpstr>What is the role of Frusemide on pulmonary edema?</vt:lpstr>
      <vt:lpstr>Will you reverse this patient or shift her for elective post operative ventilation?</vt:lpstr>
      <vt:lpstr>What is the effect of pain in PACU ?</vt:lpstr>
      <vt:lpstr>How will you treat the post-operative pain?</vt:lpstr>
      <vt:lpstr>What regional blocks can be performed in this patient for post operative analgesia?</vt:lpstr>
      <vt:lpstr>When will you restart Warfarin therapy?</vt:lpstr>
      <vt:lpstr>If the same patient comes for emergency surgery, what to do?</vt:lpstr>
      <vt:lpstr>What are the advantages of PCC over FFP?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CSelva</dc:creator>
  <cp:lastModifiedBy>DrSelva</cp:lastModifiedBy>
  <cp:revision>23</cp:revision>
  <dcterms:created xsi:type="dcterms:W3CDTF">2020-02-17T01:23:46Z</dcterms:created>
  <dcterms:modified xsi:type="dcterms:W3CDTF">2020-02-23T06:41:04Z</dcterms:modified>
</cp:coreProperties>
</file>